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2" r:id="rId7"/>
    <p:sldId id="261"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1/10/2017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pstudent.collegeboard.org/creditandplacement/search-credit-policies" TargetMode="External"/><Relationship Id="rId2" Type="http://schemas.openxmlformats.org/officeDocument/2006/relationships/hyperlink" Target="https://www.hccfl.edu/dualenrollment" TargetMode="External"/><Relationship Id="rId1" Type="http://schemas.openxmlformats.org/officeDocument/2006/relationships/slideLayout" Target="../slideLayouts/slideLayout2.xml"/><Relationship Id="rId4" Type="http://schemas.openxmlformats.org/officeDocument/2006/relationships/hyperlink" Target="https://flvs.net/flex/cours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Course Selection Process</a:t>
            </a:r>
            <a:endParaRPr lang="en-US" sz="8800" dirty="0"/>
          </a:p>
        </p:txBody>
      </p:sp>
      <p:sp>
        <p:nvSpPr>
          <p:cNvPr id="3" name="Subtitle 2"/>
          <p:cNvSpPr>
            <a:spLocks noGrp="1"/>
          </p:cNvSpPr>
          <p:nvPr>
            <p:ph type="subTitle" idx="1"/>
          </p:nvPr>
        </p:nvSpPr>
        <p:spPr/>
        <p:txBody>
          <a:bodyPr/>
          <a:lstStyle/>
          <a:p>
            <a:r>
              <a:rPr lang="en-US" dirty="0" smtClean="0"/>
              <a:t>Newsome High School</a:t>
            </a:r>
            <a:endParaRPr lang="en-US" dirty="0"/>
          </a:p>
        </p:txBody>
      </p:sp>
    </p:spTree>
    <p:extLst>
      <p:ext uri="{BB962C8B-B14F-4D97-AF65-F5344CB8AC3E}">
        <p14:creationId xmlns:p14="http://schemas.microsoft.com/office/powerpoint/2010/main" val="101131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HCC Dual Enrollment website</a:t>
            </a:r>
          </a:p>
          <a:p>
            <a:pPr lvl="1"/>
            <a:r>
              <a:rPr lang="en-US" dirty="0">
                <a:hlinkClick r:id="rId2"/>
              </a:rPr>
              <a:t>https://</a:t>
            </a:r>
            <a:r>
              <a:rPr lang="en-US" dirty="0" smtClean="0">
                <a:hlinkClick r:id="rId2"/>
              </a:rPr>
              <a:t>www.hccfl.edu/dualenrollment</a:t>
            </a:r>
            <a:endParaRPr lang="en-US" dirty="0" smtClean="0"/>
          </a:p>
          <a:p>
            <a:pPr lvl="1"/>
            <a:endParaRPr lang="en-US" dirty="0"/>
          </a:p>
          <a:p>
            <a:r>
              <a:rPr lang="en-US" dirty="0" smtClean="0"/>
              <a:t>AP Course Credit Policy</a:t>
            </a:r>
          </a:p>
          <a:p>
            <a:pPr lvl="1"/>
            <a:r>
              <a:rPr lang="en-US" dirty="0">
                <a:hlinkClick r:id="rId3"/>
              </a:rPr>
              <a:t>https://</a:t>
            </a:r>
            <a:r>
              <a:rPr lang="en-US" dirty="0" smtClean="0">
                <a:hlinkClick r:id="rId3"/>
              </a:rPr>
              <a:t>apstudent.collegeboard.org/creditandplacement/search-credit-policies</a:t>
            </a:r>
            <a:endParaRPr lang="en-US" dirty="0" smtClean="0"/>
          </a:p>
          <a:p>
            <a:pPr lvl="1"/>
            <a:endParaRPr lang="en-US" dirty="0" smtClean="0"/>
          </a:p>
          <a:p>
            <a:r>
              <a:rPr lang="en-US" dirty="0" smtClean="0"/>
              <a:t>Florida Virtual School</a:t>
            </a:r>
          </a:p>
          <a:p>
            <a:pPr lvl="1"/>
            <a:r>
              <a:rPr lang="en-US" dirty="0">
                <a:hlinkClick r:id="rId4"/>
              </a:rPr>
              <a:t>https://</a:t>
            </a:r>
            <a:r>
              <a:rPr lang="en-US" dirty="0" smtClean="0">
                <a:hlinkClick r:id="rId4"/>
              </a:rPr>
              <a:t>flvs.net/flex/courses</a:t>
            </a:r>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241882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 I need to know about high school?</a:t>
            </a:r>
            <a:endParaRPr lang="en-US" dirty="0"/>
          </a:p>
        </p:txBody>
      </p:sp>
      <p:sp>
        <p:nvSpPr>
          <p:cNvPr id="3" name="Content Placeholder 2"/>
          <p:cNvSpPr>
            <a:spLocks noGrp="1"/>
          </p:cNvSpPr>
          <p:nvPr>
            <p:ph idx="1"/>
          </p:nvPr>
        </p:nvSpPr>
        <p:spPr/>
        <p:txBody>
          <a:bodyPr>
            <a:normAutofit lnSpcReduction="10000"/>
          </a:bodyPr>
          <a:lstStyle/>
          <a:p>
            <a:r>
              <a:rPr lang="en-US" dirty="0" smtClean="0"/>
              <a:t>4 English</a:t>
            </a:r>
          </a:p>
          <a:p>
            <a:r>
              <a:rPr lang="en-US" dirty="0" smtClean="0"/>
              <a:t>4 Math (Algebra +Geometry)</a:t>
            </a:r>
          </a:p>
          <a:p>
            <a:r>
              <a:rPr lang="en-US" dirty="0" smtClean="0"/>
              <a:t>3 Social Studies (US </a:t>
            </a:r>
            <a:r>
              <a:rPr lang="en-US" dirty="0" err="1" smtClean="0"/>
              <a:t>Gov</a:t>
            </a:r>
            <a:r>
              <a:rPr lang="en-US" dirty="0" smtClean="0"/>
              <a:t>, US </a:t>
            </a:r>
            <a:r>
              <a:rPr lang="en-US" dirty="0" err="1" smtClean="0"/>
              <a:t>Hist</a:t>
            </a:r>
            <a:r>
              <a:rPr lang="en-US" dirty="0" smtClean="0"/>
              <a:t>, World </a:t>
            </a:r>
            <a:r>
              <a:rPr lang="en-US" dirty="0" err="1" smtClean="0"/>
              <a:t>Hist</a:t>
            </a:r>
            <a:r>
              <a:rPr lang="en-US" dirty="0" smtClean="0"/>
              <a:t>, Econ)</a:t>
            </a:r>
          </a:p>
          <a:p>
            <a:r>
              <a:rPr lang="en-US" dirty="0" smtClean="0"/>
              <a:t>3 Science (Bio+2 lab)</a:t>
            </a:r>
          </a:p>
          <a:p>
            <a:r>
              <a:rPr lang="en-US" dirty="0" smtClean="0"/>
              <a:t>2 Foreign Language (college admissions)</a:t>
            </a:r>
          </a:p>
          <a:p>
            <a:r>
              <a:rPr lang="en-US" dirty="0" smtClean="0"/>
              <a:t>1 HOPE (specific Physical Education)</a:t>
            </a:r>
          </a:p>
          <a:p>
            <a:r>
              <a:rPr lang="en-US" dirty="0" smtClean="0"/>
              <a:t>1 Art (Practical or Fine/Performing)</a:t>
            </a:r>
          </a:p>
          <a:p>
            <a:r>
              <a:rPr lang="en-US" dirty="0" smtClean="0"/>
              <a:t>1 Reading (Newsome requirement)</a:t>
            </a:r>
          </a:p>
          <a:p>
            <a:r>
              <a:rPr lang="en-US" dirty="0" smtClean="0"/>
              <a:t>1 Online Course (completed class; not 1 credit)</a:t>
            </a:r>
            <a:endParaRPr lang="en-US" dirty="0"/>
          </a:p>
        </p:txBody>
      </p:sp>
    </p:spTree>
    <p:extLst>
      <p:ext uri="{BB962C8B-B14F-4D97-AF65-F5344CB8AC3E}">
        <p14:creationId xmlns:p14="http://schemas.microsoft.com/office/powerpoint/2010/main" val="348573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Enrichment/Advancement</a:t>
            </a:r>
            <a:endParaRPr lang="en-US" dirty="0"/>
          </a:p>
        </p:txBody>
      </p:sp>
      <p:sp>
        <p:nvSpPr>
          <p:cNvPr id="3" name="Content Placeholder 2"/>
          <p:cNvSpPr>
            <a:spLocks noGrp="1"/>
          </p:cNvSpPr>
          <p:nvPr>
            <p:ph idx="1"/>
          </p:nvPr>
        </p:nvSpPr>
        <p:spPr/>
        <p:txBody>
          <a:bodyPr>
            <a:normAutofit lnSpcReduction="10000"/>
          </a:bodyPr>
          <a:lstStyle/>
          <a:p>
            <a:r>
              <a:rPr lang="en-US" dirty="0" smtClean="0"/>
              <a:t>Dual Enrollment (classes at HCC)</a:t>
            </a:r>
          </a:p>
          <a:p>
            <a:pPr lvl="1"/>
            <a:r>
              <a:rPr lang="en-US" dirty="0" smtClean="0"/>
              <a:t>3.0 High School GPA (maintain a 2.0 at the college)</a:t>
            </a:r>
          </a:p>
          <a:p>
            <a:pPr lvl="1"/>
            <a:r>
              <a:rPr lang="en-US" dirty="0" smtClean="0"/>
              <a:t>Test scores (SAT/ACT/PERT) impact what classes a student can take</a:t>
            </a:r>
          </a:p>
          <a:p>
            <a:pPr lvl="1"/>
            <a:r>
              <a:rPr lang="en-US" dirty="0" smtClean="0"/>
              <a:t>Transferrable within Florida, up to 60 hours</a:t>
            </a:r>
          </a:p>
          <a:p>
            <a:pPr lvl="1"/>
            <a:r>
              <a:rPr lang="en-US" dirty="0" smtClean="0"/>
              <a:t>Student starts a college transcript </a:t>
            </a:r>
          </a:p>
          <a:p>
            <a:pPr lvl="1"/>
            <a:endParaRPr lang="en-US" dirty="0"/>
          </a:p>
          <a:p>
            <a:r>
              <a:rPr lang="en-US" dirty="0" smtClean="0"/>
              <a:t>Advanced Placement</a:t>
            </a:r>
          </a:p>
          <a:p>
            <a:pPr lvl="1"/>
            <a:r>
              <a:rPr lang="en-US" dirty="0" smtClean="0"/>
              <a:t>No specific requirements; 3.0 GPA and grade level reading</a:t>
            </a:r>
          </a:p>
          <a:p>
            <a:pPr lvl="1"/>
            <a:r>
              <a:rPr lang="en-US" dirty="0" smtClean="0"/>
              <a:t>College credit opportunity by exam</a:t>
            </a:r>
          </a:p>
          <a:p>
            <a:pPr lvl="1"/>
            <a:r>
              <a:rPr lang="en-US" dirty="0" smtClean="0"/>
              <a:t>Nationally transferrable</a:t>
            </a:r>
          </a:p>
          <a:p>
            <a:pPr lvl="1"/>
            <a:r>
              <a:rPr lang="en-US" dirty="0" smtClean="0"/>
              <a:t>Grade performance affects high school only</a:t>
            </a:r>
            <a:endParaRPr lang="en-US" dirty="0"/>
          </a:p>
        </p:txBody>
      </p:sp>
    </p:spTree>
    <p:extLst>
      <p:ext uri="{BB962C8B-B14F-4D97-AF65-F5344CB8AC3E}">
        <p14:creationId xmlns:p14="http://schemas.microsoft.com/office/powerpoint/2010/main" val="383303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Guidance</a:t>
            </a:r>
            <a:endParaRPr lang="en-US" dirty="0"/>
          </a:p>
        </p:txBody>
      </p:sp>
      <p:sp>
        <p:nvSpPr>
          <p:cNvPr id="3" name="Content Placeholder 2"/>
          <p:cNvSpPr>
            <a:spLocks noGrp="1"/>
          </p:cNvSpPr>
          <p:nvPr>
            <p:ph idx="1"/>
          </p:nvPr>
        </p:nvSpPr>
        <p:spPr/>
        <p:txBody>
          <a:bodyPr>
            <a:normAutofit lnSpcReduction="10000"/>
          </a:bodyPr>
          <a:lstStyle/>
          <a:p>
            <a:r>
              <a:rPr lang="en-US" dirty="0" smtClean="0"/>
              <a:t>Three GPA (Grade Point Averages exist)</a:t>
            </a:r>
          </a:p>
          <a:p>
            <a:pPr lvl="1"/>
            <a:r>
              <a:rPr lang="en-US" dirty="0" smtClean="0"/>
              <a:t>State: 4.0 Max scale, only looks at letter grade</a:t>
            </a:r>
          </a:p>
          <a:p>
            <a:pPr lvl="1"/>
            <a:r>
              <a:rPr lang="en-US" dirty="0" smtClean="0"/>
              <a:t>District: no Max scale, bonus of .04/semester for Honors; .08/semester for AP/Dual Enrollment</a:t>
            </a:r>
          </a:p>
          <a:p>
            <a:pPr lvl="1"/>
            <a:r>
              <a:rPr lang="en-US" dirty="0" smtClean="0"/>
              <a:t>State University System: bonus of .5/year for Honors; 1.0/year for AP/Dual Enrollment; only looks at core classes (</a:t>
            </a:r>
            <a:r>
              <a:rPr lang="en-US" dirty="0" smtClean="0">
                <a:solidFill>
                  <a:srgbClr val="FF0000"/>
                </a:solidFill>
              </a:rPr>
              <a:t>electives do not impact this GPA</a:t>
            </a:r>
            <a:r>
              <a:rPr lang="en-US" dirty="0" smtClean="0"/>
              <a:t>)</a:t>
            </a:r>
          </a:p>
          <a:p>
            <a:pPr lvl="1"/>
            <a:endParaRPr lang="en-US" dirty="0"/>
          </a:p>
          <a:p>
            <a:r>
              <a:rPr lang="en-US" dirty="0" smtClean="0"/>
              <a:t>Bright Futures</a:t>
            </a:r>
          </a:p>
          <a:p>
            <a:pPr lvl="1"/>
            <a:r>
              <a:rPr lang="en-US" dirty="0" smtClean="0"/>
              <a:t>Subject to change: 3.0 SUS GPA or 3.5 SUS GPA</a:t>
            </a:r>
          </a:p>
          <a:p>
            <a:pPr lvl="1"/>
            <a:r>
              <a:rPr lang="en-US" dirty="0" smtClean="0"/>
              <a:t>Test scores</a:t>
            </a:r>
          </a:p>
          <a:p>
            <a:pPr lvl="1"/>
            <a:r>
              <a:rPr lang="en-US" dirty="0" smtClean="0"/>
              <a:t>Community service</a:t>
            </a:r>
            <a:endParaRPr lang="en-US" dirty="0"/>
          </a:p>
        </p:txBody>
      </p:sp>
    </p:spTree>
    <p:extLst>
      <p:ext uri="{BB962C8B-B14F-4D97-AF65-F5344CB8AC3E}">
        <p14:creationId xmlns:p14="http://schemas.microsoft.com/office/powerpoint/2010/main" val="219836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346200" y="2353469"/>
            <a:ext cx="9782175" cy="3295650"/>
          </a:xfrm>
          <a:prstGeom prst="rect">
            <a:avLst/>
          </a:prstGeom>
        </p:spPr>
      </p:pic>
      <p:sp>
        <p:nvSpPr>
          <p:cNvPr id="6" name="Down Arrow 5"/>
          <p:cNvSpPr/>
          <p:nvPr/>
        </p:nvSpPr>
        <p:spPr>
          <a:xfrm>
            <a:off x="7478483" y="1515269"/>
            <a:ext cx="112122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542313" y="773004"/>
            <a:ext cx="2993571" cy="646331"/>
          </a:xfrm>
          <a:prstGeom prst="rect">
            <a:avLst/>
          </a:prstGeom>
          <a:noFill/>
        </p:spPr>
        <p:txBody>
          <a:bodyPr wrap="square" rtlCol="0">
            <a:spAutoFit/>
          </a:bodyPr>
          <a:lstStyle/>
          <a:p>
            <a:pPr algn="ctr"/>
            <a:r>
              <a:rPr lang="en-US" dirty="0" smtClean="0"/>
              <a:t>Check or “X” the box of what level you want</a:t>
            </a:r>
            <a:endParaRPr lang="en-US" dirty="0"/>
          </a:p>
        </p:txBody>
      </p:sp>
      <p:sp>
        <p:nvSpPr>
          <p:cNvPr id="9" name="Down Arrow 8"/>
          <p:cNvSpPr/>
          <p:nvPr/>
        </p:nvSpPr>
        <p:spPr>
          <a:xfrm>
            <a:off x="3851727" y="1515269"/>
            <a:ext cx="112122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0800000">
            <a:off x="2871849" y="5099390"/>
            <a:ext cx="112122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6952" y="5937591"/>
            <a:ext cx="11885048" cy="646331"/>
          </a:xfrm>
          <a:prstGeom prst="rect">
            <a:avLst/>
          </a:prstGeom>
          <a:noFill/>
        </p:spPr>
        <p:txBody>
          <a:bodyPr wrap="none" rtlCol="0">
            <a:spAutoFit/>
          </a:bodyPr>
          <a:lstStyle/>
          <a:p>
            <a:pPr algn="ctr"/>
            <a:r>
              <a:rPr lang="en-US" dirty="0" smtClean="0"/>
              <a:t>Freshman normally have US </a:t>
            </a:r>
            <a:r>
              <a:rPr lang="en-US" dirty="0" err="1" smtClean="0"/>
              <a:t>Gov</a:t>
            </a:r>
            <a:r>
              <a:rPr lang="en-US" dirty="0" smtClean="0"/>
              <a:t> by itself or AP Human; both can be taken to complete freshman social studies requirement</a:t>
            </a:r>
          </a:p>
          <a:p>
            <a:pPr algn="ctr"/>
            <a:r>
              <a:rPr lang="en-US" dirty="0" smtClean="0"/>
              <a:t>Choosing both is perfectly fine; students/parents need to recognize this will consume an elective slot to fill both</a:t>
            </a:r>
            <a:endParaRPr lang="en-US" dirty="0"/>
          </a:p>
        </p:txBody>
      </p:sp>
      <p:sp>
        <p:nvSpPr>
          <p:cNvPr id="14" name="TextBox 13"/>
          <p:cNvSpPr txBox="1"/>
          <p:nvPr/>
        </p:nvSpPr>
        <p:spPr>
          <a:xfrm>
            <a:off x="2090057" y="870857"/>
            <a:ext cx="3341914" cy="644412"/>
          </a:xfrm>
          <a:prstGeom prst="rect">
            <a:avLst/>
          </a:prstGeom>
          <a:noFill/>
        </p:spPr>
        <p:txBody>
          <a:bodyPr wrap="square" rtlCol="0">
            <a:spAutoFit/>
          </a:bodyPr>
          <a:lstStyle/>
          <a:p>
            <a:endParaRPr lang="en-US" dirty="0"/>
          </a:p>
        </p:txBody>
      </p:sp>
      <p:sp>
        <p:nvSpPr>
          <p:cNvPr id="15" name="TextBox 14"/>
          <p:cNvSpPr txBox="1"/>
          <p:nvPr/>
        </p:nvSpPr>
        <p:spPr>
          <a:xfrm>
            <a:off x="1835556" y="379598"/>
            <a:ext cx="4151586" cy="1200329"/>
          </a:xfrm>
          <a:prstGeom prst="rect">
            <a:avLst/>
          </a:prstGeom>
          <a:noFill/>
        </p:spPr>
        <p:txBody>
          <a:bodyPr wrap="none" rtlCol="0">
            <a:spAutoFit/>
          </a:bodyPr>
          <a:lstStyle/>
          <a:p>
            <a:pPr algn="ctr"/>
            <a:r>
              <a:rPr lang="en-US" dirty="0" smtClean="0"/>
              <a:t>Core classes are largely locked in, </a:t>
            </a:r>
          </a:p>
          <a:p>
            <a:pPr algn="ctr"/>
            <a:r>
              <a:rPr lang="en-US" dirty="0" smtClean="0"/>
              <a:t>We only need to know the difficulty.  </a:t>
            </a:r>
          </a:p>
          <a:p>
            <a:pPr algn="ctr"/>
            <a:r>
              <a:rPr lang="en-US" dirty="0" smtClean="0"/>
              <a:t>Math will follow the sequence of Algebra, </a:t>
            </a:r>
          </a:p>
          <a:p>
            <a:pPr algn="ctr"/>
            <a:r>
              <a:rPr lang="en-US" dirty="0" smtClean="0"/>
              <a:t>Then Geometry, then Algebra 2</a:t>
            </a:r>
            <a:endParaRPr lang="en-US" dirty="0"/>
          </a:p>
        </p:txBody>
      </p:sp>
    </p:spTree>
    <p:extLst>
      <p:ext uri="{BB962C8B-B14F-4D97-AF65-F5344CB8AC3E}">
        <p14:creationId xmlns:p14="http://schemas.microsoft.com/office/powerpoint/2010/main" val="198756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Studies and Electives</a:t>
            </a:r>
            <a:endParaRPr lang="en-US" dirty="0"/>
          </a:p>
        </p:txBody>
      </p:sp>
      <p:sp>
        <p:nvSpPr>
          <p:cNvPr id="3" name="Content Placeholder 2"/>
          <p:cNvSpPr>
            <a:spLocks noGrp="1"/>
          </p:cNvSpPr>
          <p:nvPr>
            <p:ph idx="1"/>
          </p:nvPr>
        </p:nvSpPr>
        <p:spPr/>
        <p:txBody>
          <a:bodyPr/>
          <a:lstStyle/>
          <a:p>
            <a:r>
              <a:rPr lang="en-US" dirty="0" smtClean="0"/>
              <a:t>Did you choose US Government? You will need a semester elective to go with it, to complete your schedule</a:t>
            </a:r>
          </a:p>
          <a:p>
            <a:r>
              <a:rPr lang="en-US" dirty="0" smtClean="0"/>
              <a:t>Did you choose both? You will have 1 less elective, as AP Human will count as an elective</a:t>
            </a:r>
          </a:p>
          <a:p>
            <a:r>
              <a:rPr lang="en-US" dirty="0" smtClean="0"/>
              <a:t>Did you choose AP Human only? You will have to take US Government in a future year or online</a:t>
            </a:r>
          </a:p>
          <a:p>
            <a:r>
              <a:rPr lang="en-US" dirty="0" smtClean="0"/>
              <a:t>Do you want more elective slots? You will need to take a class online to free up space to accommodate this (either now or over the summer)</a:t>
            </a:r>
            <a:endParaRPr lang="en-US" dirty="0"/>
          </a:p>
        </p:txBody>
      </p:sp>
    </p:spTree>
    <p:extLst>
      <p:ext uri="{BB962C8B-B14F-4D97-AF65-F5344CB8AC3E}">
        <p14:creationId xmlns:p14="http://schemas.microsoft.com/office/powerpoint/2010/main" val="225071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Electives</a:t>
            </a:r>
            <a:endParaRPr lang="en-US" dirty="0"/>
          </a:p>
        </p:txBody>
      </p:sp>
      <p:pic>
        <p:nvPicPr>
          <p:cNvPr id="4" name="Content Placeholder 3"/>
          <p:cNvPicPr>
            <a:picLocks noGrp="1" noChangeAspect="1"/>
          </p:cNvPicPr>
          <p:nvPr>
            <p:ph idx="1"/>
          </p:nvPr>
        </p:nvPicPr>
        <p:blipFill>
          <a:blip r:embed="rId2"/>
          <a:stretch>
            <a:fillRect/>
          </a:stretch>
        </p:blipFill>
        <p:spPr>
          <a:xfrm>
            <a:off x="1836737" y="3024981"/>
            <a:ext cx="8801100" cy="1952625"/>
          </a:xfrm>
          <a:prstGeom prst="rect">
            <a:avLst/>
          </a:prstGeom>
        </p:spPr>
      </p:pic>
      <p:pic>
        <p:nvPicPr>
          <p:cNvPr id="5" name="Picture 4"/>
          <p:cNvPicPr>
            <a:picLocks noChangeAspect="1"/>
          </p:cNvPicPr>
          <p:nvPr/>
        </p:nvPicPr>
        <p:blipFill>
          <a:blip r:embed="rId3"/>
          <a:stretch>
            <a:fillRect/>
          </a:stretch>
        </p:blipFill>
        <p:spPr>
          <a:xfrm>
            <a:off x="8972390" y="2381758"/>
            <a:ext cx="1170533" cy="853514"/>
          </a:xfrm>
          <a:prstGeom prst="rect">
            <a:avLst/>
          </a:prstGeom>
        </p:spPr>
      </p:pic>
      <p:sp>
        <p:nvSpPr>
          <p:cNvPr id="6" name="TextBox 5"/>
          <p:cNvSpPr txBox="1"/>
          <p:nvPr/>
        </p:nvSpPr>
        <p:spPr>
          <a:xfrm>
            <a:off x="7348012" y="1664781"/>
            <a:ext cx="4419287" cy="646331"/>
          </a:xfrm>
          <a:prstGeom prst="rect">
            <a:avLst/>
          </a:prstGeom>
          <a:noFill/>
        </p:spPr>
        <p:txBody>
          <a:bodyPr wrap="none" rtlCol="0">
            <a:spAutoFit/>
          </a:bodyPr>
          <a:lstStyle/>
          <a:p>
            <a:pPr algn="ctr"/>
            <a:r>
              <a:rPr lang="en-US" dirty="0" smtClean="0"/>
              <a:t>Only necessary if grade concerns: AP Human</a:t>
            </a:r>
          </a:p>
          <a:p>
            <a:pPr algn="ctr"/>
            <a:r>
              <a:rPr lang="en-US" dirty="0" smtClean="0"/>
              <a:t>Could be listed here with permission</a:t>
            </a:r>
            <a:endParaRPr lang="en-US" dirty="0"/>
          </a:p>
        </p:txBody>
      </p:sp>
      <p:pic>
        <p:nvPicPr>
          <p:cNvPr id="7" name="Picture 6"/>
          <p:cNvPicPr>
            <a:picLocks noChangeAspect="1"/>
          </p:cNvPicPr>
          <p:nvPr/>
        </p:nvPicPr>
        <p:blipFill>
          <a:blip r:embed="rId3"/>
          <a:stretch>
            <a:fillRect/>
          </a:stretch>
        </p:blipFill>
        <p:spPr>
          <a:xfrm rot="10800000">
            <a:off x="3551304" y="4782285"/>
            <a:ext cx="1170533" cy="853514"/>
          </a:xfrm>
          <a:prstGeom prst="rect">
            <a:avLst/>
          </a:prstGeom>
        </p:spPr>
      </p:pic>
      <p:sp>
        <p:nvSpPr>
          <p:cNvPr id="8" name="TextBox 7"/>
          <p:cNvSpPr txBox="1"/>
          <p:nvPr/>
        </p:nvSpPr>
        <p:spPr>
          <a:xfrm>
            <a:off x="530405" y="5691475"/>
            <a:ext cx="11131189" cy="923330"/>
          </a:xfrm>
          <a:prstGeom prst="rect">
            <a:avLst/>
          </a:prstGeom>
          <a:noFill/>
        </p:spPr>
        <p:txBody>
          <a:bodyPr wrap="none" rtlCol="0">
            <a:spAutoFit/>
          </a:bodyPr>
          <a:lstStyle/>
          <a:p>
            <a:r>
              <a:rPr lang="en-US" dirty="0" smtClean="0"/>
              <a:t>Please list electives in rank order.  We will make every effort to place students into their top choices.  Most freshman</a:t>
            </a:r>
          </a:p>
          <a:p>
            <a:r>
              <a:rPr lang="en-US" dirty="0"/>
              <a:t>w</a:t>
            </a:r>
            <a:r>
              <a:rPr lang="en-US" dirty="0" smtClean="0"/>
              <a:t>ill only have space for 1 or 2 electives.  More space can be created by taking things online. Anything taken online </a:t>
            </a:r>
          </a:p>
          <a:p>
            <a:r>
              <a:rPr lang="en-US" dirty="0" smtClean="0"/>
              <a:t>Could be listed here with a comment.  (For example: “HOPE on FLVS”)</a:t>
            </a:r>
            <a:endParaRPr lang="en-US" dirty="0"/>
          </a:p>
        </p:txBody>
      </p:sp>
      <p:sp>
        <p:nvSpPr>
          <p:cNvPr id="9" name="TextBox 8"/>
          <p:cNvSpPr txBox="1"/>
          <p:nvPr/>
        </p:nvSpPr>
        <p:spPr>
          <a:xfrm>
            <a:off x="694937" y="1713855"/>
            <a:ext cx="6463629" cy="923330"/>
          </a:xfrm>
          <a:prstGeom prst="rect">
            <a:avLst/>
          </a:prstGeom>
          <a:noFill/>
        </p:spPr>
        <p:txBody>
          <a:bodyPr wrap="none" rtlCol="0">
            <a:spAutoFit/>
          </a:bodyPr>
          <a:lstStyle/>
          <a:p>
            <a:pPr algn="ctr"/>
            <a:r>
              <a:rPr lang="en-US" dirty="0" smtClean="0">
                <a:solidFill>
                  <a:srgbClr val="FF0000"/>
                </a:solidFill>
              </a:rPr>
              <a:t>Students list electives in order of preference.  The back</a:t>
            </a:r>
          </a:p>
          <a:p>
            <a:pPr algn="ctr"/>
            <a:r>
              <a:rPr lang="en-US" dirty="0" smtClean="0">
                <a:solidFill>
                  <a:srgbClr val="FF0000"/>
                </a:solidFill>
              </a:rPr>
              <a:t>Does not need any numbers or checks. We will honor what is listed</a:t>
            </a:r>
          </a:p>
          <a:p>
            <a:pPr algn="ctr"/>
            <a:r>
              <a:rPr lang="en-US" dirty="0" smtClean="0">
                <a:solidFill>
                  <a:srgbClr val="FF0000"/>
                </a:solidFill>
              </a:rPr>
              <a:t>In this designated space.</a:t>
            </a:r>
            <a:endParaRPr lang="en-US" dirty="0">
              <a:solidFill>
                <a:srgbClr val="FF0000"/>
              </a:solidFill>
            </a:endParaRPr>
          </a:p>
        </p:txBody>
      </p:sp>
    </p:spTree>
    <p:extLst>
      <p:ext uri="{BB962C8B-B14F-4D97-AF65-F5344CB8AC3E}">
        <p14:creationId xmlns:p14="http://schemas.microsoft.com/office/powerpoint/2010/main" val="126683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Release/Part Time Schedules</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can be “co-enrolled” and take part of their day online.  Students will need to arrange this with their counselor at the start of school.  This form and process does not accommodate these situations.  We would review student performance to ensure they are successful with online courses, before we take the steps of removing them from things they may need for graduation.  </a:t>
            </a:r>
          </a:p>
          <a:p>
            <a:r>
              <a:rPr lang="en-US" dirty="0" smtClean="0"/>
              <a:t>Please complete this form as though you are attending a full day</a:t>
            </a:r>
          </a:p>
          <a:p>
            <a:pPr lvl="1"/>
            <a:r>
              <a:rPr lang="en-US" dirty="0" smtClean="0"/>
              <a:t>Part time situations will be reviewed case-by-case</a:t>
            </a:r>
          </a:p>
          <a:p>
            <a:pPr lvl="1"/>
            <a:r>
              <a:rPr lang="en-US" dirty="0" smtClean="0"/>
              <a:t>Students can be excused 1 period early for each class taken off campus (for virtual school or for Dual Enrollment)</a:t>
            </a:r>
          </a:p>
          <a:p>
            <a:pPr lvl="1"/>
            <a:r>
              <a:rPr lang="en-US" dirty="0" smtClean="0"/>
              <a:t>Students cannot split time between two schools, as per Board policy</a:t>
            </a:r>
            <a:endParaRPr lang="en-US" dirty="0"/>
          </a:p>
        </p:txBody>
      </p:sp>
    </p:spTree>
    <p:extLst>
      <p:ext uri="{BB962C8B-B14F-4D97-AF65-F5344CB8AC3E}">
        <p14:creationId xmlns:p14="http://schemas.microsoft.com/office/powerpoint/2010/main" val="407913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University Admissions</a:t>
            </a:r>
          </a:p>
          <a:p>
            <a:pPr lvl="1"/>
            <a:r>
              <a:rPr lang="en-US" dirty="0" smtClean="0"/>
              <a:t>Ivy League/Elite out of state: Dual Enrollment may not be accepted; careful consideration for class selection and students will need to take the most rigorous schedule (demonstrate a natural love of learning and back it up with an elite GPA)</a:t>
            </a:r>
          </a:p>
          <a:p>
            <a:pPr lvl="1"/>
            <a:r>
              <a:rPr lang="en-US" dirty="0" smtClean="0"/>
              <a:t>University of Florida/Florida State: very rigorous to get in and will require a large number of AP/Dual Enrollment courses, along with high test scores </a:t>
            </a:r>
            <a:r>
              <a:rPr lang="en-US" smtClean="0"/>
              <a:t>and grades</a:t>
            </a:r>
          </a:p>
          <a:p>
            <a:pPr lvl="1"/>
            <a:endParaRPr lang="en-US"/>
          </a:p>
        </p:txBody>
      </p:sp>
    </p:spTree>
    <p:extLst>
      <p:ext uri="{BB962C8B-B14F-4D97-AF65-F5344CB8AC3E}">
        <p14:creationId xmlns:p14="http://schemas.microsoft.com/office/powerpoint/2010/main" val="173619360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120</TotalTime>
  <Words>745</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Depth</vt:lpstr>
      <vt:lpstr>Course Selection Process</vt:lpstr>
      <vt:lpstr>What do I need to know about high school?</vt:lpstr>
      <vt:lpstr>Enrichment/Advancement</vt:lpstr>
      <vt:lpstr>General Guidance</vt:lpstr>
      <vt:lpstr>PowerPoint Presentation</vt:lpstr>
      <vt:lpstr>Social Studies and Electives</vt:lpstr>
      <vt:lpstr>Electives</vt:lpstr>
      <vt:lpstr>Early Release/Part Time Schedules</vt:lpstr>
      <vt:lpstr>Final Thoughts</vt:lpstr>
      <vt:lpstr>Final Thoughts</vt:lpstr>
    </vt:vector>
  </TitlesOfParts>
  <Company>HCPS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Selection Process</dc:title>
  <dc:creator>Joseph Sandfrey</dc:creator>
  <cp:lastModifiedBy>Joseph Sandfrey</cp:lastModifiedBy>
  <cp:revision>9</cp:revision>
  <dcterms:created xsi:type="dcterms:W3CDTF">2017-01-10T18:09:57Z</dcterms:created>
  <dcterms:modified xsi:type="dcterms:W3CDTF">2017-01-10T20:10:53Z</dcterms:modified>
</cp:coreProperties>
</file>