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79" r:id="rId10"/>
    <p:sldId id="280" r:id="rId11"/>
    <p:sldId id="263" r:id="rId12"/>
    <p:sldId id="264" r:id="rId13"/>
    <p:sldId id="265" r:id="rId14"/>
    <p:sldId id="266" r:id="rId15"/>
    <p:sldId id="267" r:id="rId16"/>
    <p:sldId id="27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2" r:id="rId26"/>
    <p:sldId id="284" r:id="rId27"/>
    <p:sldId id="285" r:id="rId28"/>
    <p:sldId id="286" r:id="rId29"/>
    <p:sldId id="278" r:id="rId30"/>
    <p:sldId id="283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vs.net/flex/courses" TargetMode="External"/><Relationship Id="rId2" Type="http://schemas.openxmlformats.org/officeDocument/2006/relationships/hyperlink" Target="FORMS/Agreement%20for%20Non%20Traditional%20Scheduling%20Method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pstudent.collegeboard.org/creditandplacement/search-credit-polici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ome.mysdhc.org/Programs/Navigator%202017-2018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dhc.k12.fl.us/docs/00/00/07/98/REVISED_Flowchart_05_26_1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file:///C:\Users\sandfrj\Desktop\FORMS\Reading%20Waiver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board.org/students-with-disabilities/forms" TargetMode="External"/><Relationship Id="rId2" Type="http://schemas.openxmlformats.org/officeDocument/2006/relationships/hyperlink" Target="https://www.collegeboard.org/students-with-disabilities/documentation-guidelin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f.state.fl.us/programs/samh/docs/Florida%20Suicide%20Prevention%20Plan%202016-2020.pdf" TargetMode="External"/><Relationship Id="rId2" Type="http://schemas.openxmlformats.org/officeDocument/2006/relationships/hyperlink" Target="https://www.cdc.gov/std/stats16/CDC_2016_STDS_Report-for508WebSep21_2017_164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cf.state.fl.us/programs/samh/publications/fysas/2016Survey/2016%20FYSAS%20Statewide%20Repor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lbog.edu/board/office/asa/admissionstour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ewsomehighschoolptsa.org/student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Newsome High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Transition</a:t>
            </a:r>
          </a:p>
          <a:p>
            <a:pPr algn="ctr"/>
            <a:r>
              <a:rPr lang="en-US" dirty="0" smtClean="0"/>
              <a:t>Joseph </a:t>
            </a:r>
            <a:r>
              <a:rPr lang="en-US" dirty="0" err="1" smtClean="0"/>
              <a:t>Sandfrey</a:t>
            </a:r>
            <a:r>
              <a:rPr lang="en-US" dirty="0" smtClean="0"/>
              <a:t>, School Counselor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8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State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173" y="1292772"/>
            <a:ext cx="7082179" cy="52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0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Selections (Summation)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Preparation</a:t>
            </a:r>
          </a:p>
          <a:p>
            <a:pPr lvl="1"/>
            <a:r>
              <a:rPr lang="en-US" dirty="0" smtClean="0"/>
              <a:t>Take the most rigorous courses possible, to actively challenge and engage you as a student</a:t>
            </a:r>
          </a:p>
          <a:p>
            <a:pPr lvl="1"/>
            <a:r>
              <a:rPr lang="en-US" dirty="0" smtClean="0"/>
              <a:t>AP and Honors is not right for everyone; assess your personal qualities, motivation, test scores, and other data to choose wisely</a:t>
            </a:r>
          </a:p>
          <a:p>
            <a:pPr lvl="2"/>
            <a:r>
              <a:rPr lang="en-US" dirty="0" smtClean="0"/>
              <a:t>Don’t let a low grade get you down; work to raise it</a:t>
            </a:r>
          </a:p>
          <a:p>
            <a:pPr lvl="2"/>
            <a:r>
              <a:rPr lang="en-US" dirty="0" smtClean="0"/>
              <a:t>Pick classes based on your goals; not social pressure/friends, or to be something you are not</a:t>
            </a:r>
          </a:p>
          <a:p>
            <a:pPr lvl="2"/>
            <a:r>
              <a:rPr lang="en-US" dirty="0" smtClean="0"/>
              <a:t>GPA matters but is not the only level of evaluation; difficulty and class rank matter too</a:t>
            </a:r>
          </a:p>
          <a:p>
            <a:pPr lvl="1"/>
            <a:r>
              <a:rPr lang="en-US" dirty="0" smtClean="0"/>
              <a:t>Impact on “School Community”</a:t>
            </a:r>
          </a:p>
          <a:p>
            <a:pPr lvl="2"/>
            <a:r>
              <a:rPr lang="en-US" dirty="0" smtClean="0"/>
              <a:t>Influence of Virtual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9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Options/Dual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students wishing to earn a Newsome Diploma/enrolled “Full-Time” must have 7 courses</a:t>
            </a:r>
          </a:p>
          <a:p>
            <a:pPr lvl="1"/>
            <a:r>
              <a:rPr lang="en-US" dirty="0" smtClean="0"/>
              <a:t>These 7 courses could be a combination of Virtual or Dual Enrollment</a:t>
            </a:r>
          </a:p>
          <a:p>
            <a:pPr lvl="1"/>
            <a:r>
              <a:rPr lang="en-US" dirty="0" smtClean="0"/>
              <a:t>Minimum of 2 courses on Newsome’s campus</a:t>
            </a:r>
          </a:p>
          <a:p>
            <a:r>
              <a:rPr lang="en-US" dirty="0" smtClean="0"/>
              <a:t>Co-Enrollment</a:t>
            </a:r>
          </a:p>
          <a:p>
            <a:pPr lvl="1"/>
            <a:r>
              <a:rPr lang="en-US" dirty="0" smtClean="0"/>
              <a:t>“Part-time” Virtual with “Part-time” Newsome</a:t>
            </a:r>
          </a:p>
          <a:p>
            <a:pPr lvl="1"/>
            <a:r>
              <a:rPr lang="en-US" dirty="0" smtClean="0"/>
              <a:t>Must comply with 7 class rule</a:t>
            </a:r>
          </a:p>
          <a:p>
            <a:pPr lvl="1"/>
            <a:r>
              <a:rPr lang="en-US" dirty="0" smtClean="0"/>
              <a:t>For scheduling purposes, </a:t>
            </a:r>
            <a:r>
              <a:rPr lang="en-US" i="1" dirty="0" smtClean="0"/>
              <a:t>pretend</a:t>
            </a:r>
            <a:r>
              <a:rPr lang="en-US" dirty="0" smtClean="0"/>
              <a:t> the student will be on campus for a full day; work with individual counselors when school starts</a:t>
            </a:r>
          </a:p>
          <a:p>
            <a:pPr lvl="2"/>
            <a:r>
              <a:rPr lang="en-US" dirty="0" smtClean="0"/>
              <a:t>Permission form: Non-Traditional Agreement </a:t>
            </a:r>
            <a:r>
              <a:rPr lang="en-US" dirty="0" smtClean="0">
                <a:hlinkClick r:id="rId2" action="ppaction://hlinkfile"/>
              </a:rPr>
              <a:t>LINK</a:t>
            </a:r>
            <a:endParaRPr lang="en-US" dirty="0" smtClean="0"/>
          </a:p>
          <a:p>
            <a:pPr lvl="2"/>
            <a:r>
              <a:rPr lang="en-US" dirty="0" smtClean="0"/>
              <a:t>Need for us to plan seat space for students, if situations change</a:t>
            </a:r>
          </a:p>
          <a:p>
            <a:pPr lvl="2"/>
            <a:r>
              <a:rPr lang="en-US" dirty="0" smtClean="0"/>
              <a:t>Florida Virtual/Hillsborough Virtual School course list: </a:t>
            </a:r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4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</a:t>
            </a:r>
            <a:r>
              <a:rPr lang="en-US" dirty="0"/>
              <a:t>Enrollment</a:t>
            </a:r>
            <a:br>
              <a:rPr lang="en-US" dirty="0"/>
            </a:br>
            <a:r>
              <a:rPr lang="en-US" sz="900" dirty="0"/>
              <a:t>https://www.hccfl.edu/dualenrollment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Taking College Courses while in High School</a:t>
            </a:r>
          </a:p>
          <a:p>
            <a:pPr lvl="1"/>
            <a:r>
              <a:rPr lang="en-US" dirty="0" smtClean="0"/>
              <a:t>Credits count in both places </a:t>
            </a:r>
          </a:p>
          <a:p>
            <a:pPr lvl="1"/>
            <a:r>
              <a:rPr lang="en-US" dirty="0" smtClean="0"/>
              <a:t>Start of a College Transcript: MATURITY REQUIRED</a:t>
            </a:r>
          </a:p>
          <a:p>
            <a:pPr lvl="2"/>
            <a:r>
              <a:rPr lang="en-US" dirty="0" smtClean="0"/>
              <a:t>Not excepted in all places or transfer limits imposed (some examples below)</a:t>
            </a:r>
          </a:p>
          <a:p>
            <a:pPr lvl="3"/>
            <a:r>
              <a:rPr lang="en-US" dirty="0" smtClean="0"/>
              <a:t>Harvard: does not accept Dual Enrollment</a:t>
            </a:r>
          </a:p>
          <a:p>
            <a:pPr lvl="3"/>
            <a:r>
              <a:rPr lang="en-US" dirty="0" smtClean="0"/>
              <a:t>Dartmouth: 17 credit limit</a:t>
            </a:r>
          </a:p>
          <a:p>
            <a:pPr lvl="3"/>
            <a:r>
              <a:rPr lang="en-US" dirty="0" smtClean="0"/>
              <a:t>MIT: does not accept Dual Enrollment math courses</a:t>
            </a:r>
          </a:p>
          <a:p>
            <a:pPr lvl="3"/>
            <a:r>
              <a:rPr lang="en-US" dirty="0" smtClean="0"/>
              <a:t>**Consult the university admissions site to see each school’s policy**</a:t>
            </a:r>
          </a:p>
          <a:p>
            <a:pPr lvl="1"/>
            <a:r>
              <a:rPr lang="en-US" dirty="0" smtClean="0"/>
              <a:t>Opportunity to transfer individual classes or earn an Associate’s Degree</a:t>
            </a:r>
          </a:p>
          <a:p>
            <a:pPr lvl="2"/>
            <a:r>
              <a:rPr lang="en-US" dirty="0" smtClean="0"/>
              <a:t>60 credit hour transfer limit (about 20 total classes)</a:t>
            </a:r>
          </a:p>
          <a:p>
            <a:pPr lvl="3"/>
            <a:r>
              <a:rPr lang="en-US" dirty="0" smtClean="0"/>
              <a:t>Could be a combination of AP and Dual Enrollment credits</a:t>
            </a:r>
          </a:p>
          <a:p>
            <a:pPr lvl="1"/>
            <a:r>
              <a:rPr lang="en-US" dirty="0" smtClean="0"/>
              <a:t>Curriculum is largely based on professors</a:t>
            </a:r>
          </a:p>
          <a:p>
            <a:pPr lvl="2"/>
            <a:r>
              <a:rPr lang="en-US" dirty="0" smtClean="0"/>
              <a:t>Parents have very limited rights to contact professors, check on grades,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070" y="1162837"/>
            <a:ext cx="2392015" cy="1580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070" y="2884592"/>
            <a:ext cx="2392015" cy="151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084" y="4510087"/>
            <a:ext cx="2439001" cy="152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6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Placement</a:t>
            </a:r>
            <a:br>
              <a:rPr lang="en-US" dirty="0" smtClean="0"/>
            </a:br>
            <a:r>
              <a:rPr lang="en-US" sz="900" dirty="0" err="1"/>
              <a:t>Source:https</a:t>
            </a:r>
            <a:r>
              <a:rPr lang="en-US" sz="900" dirty="0"/>
              <a:t>://secure-media.collegeboard.org/</a:t>
            </a:r>
            <a:r>
              <a:rPr lang="en-US" sz="900" dirty="0" err="1"/>
              <a:t>digitalServices</a:t>
            </a:r>
            <a:r>
              <a:rPr lang="en-US" sz="900" dirty="0"/>
              <a:t>/pdf/research/2017/2017-Score-Distribution-All-Subjects.pdf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Managed by College Board (same company as SAT exams)</a:t>
            </a:r>
          </a:p>
          <a:p>
            <a:pPr lvl="1"/>
            <a:r>
              <a:rPr lang="en-US" dirty="0" smtClean="0"/>
              <a:t>College Credit opportunities BY EXAM</a:t>
            </a:r>
          </a:p>
          <a:p>
            <a:pPr lvl="2"/>
            <a:r>
              <a:rPr lang="en-US" dirty="0" smtClean="0"/>
              <a:t>58% of students earn a 3 or higher (credit opportunity)	</a:t>
            </a:r>
          </a:p>
          <a:p>
            <a:pPr lvl="3"/>
            <a:r>
              <a:rPr lang="en-US" dirty="0" smtClean="0"/>
              <a:t>Some schools vary by score </a:t>
            </a:r>
            <a:r>
              <a:rPr lang="en-US" dirty="0" smtClean="0">
                <a:hlinkClick r:id="rId2"/>
              </a:rPr>
              <a:t>LINK</a:t>
            </a:r>
            <a:endParaRPr lang="en-US" dirty="0" smtClean="0"/>
          </a:p>
          <a:p>
            <a:pPr lvl="3"/>
            <a:r>
              <a:rPr lang="en-US" dirty="0" smtClean="0"/>
              <a:t>Higher scores (4/5) often yield additional credits (such as earning two classes)</a:t>
            </a:r>
          </a:p>
          <a:p>
            <a:pPr lvl="4"/>
            <a:r>
              <a:rPr lang="en-US" dirty="0" smtClean="0"/>
              <a:t>Great option for students that are strong test takers</a:t>
            </a:r>
          </a:p>
          <a:p>
            <a:pPr lvl="4"/>
            <a:r>
              <a:rPr lang="en-US" dirty="0" smtClean="0"/>
              <a:t>Will prepare students for college regardless of what they score; is the goal to prepare students for rigorous college courses or to earn college credit?</a:t>
            </a:r>
          </a:p>
          <a:p>
            <a:pPr lvl="2"/>
            <a:r>
              <a:rPr lang="en-US" dirty="0" smtClean="0"/>
              <a:t>NOT necessarily the start of a start of a college transcript</a:t>
            </a:r>
          </a:p>
          <a:p>
            <a:pPr lvl="3"/>
            <a:r>
              <a:rPr lang="en-US" dirty="0" smtClean="0"/>
              <a:t>Students that demonstrate weakness provide the high school an opportunity to change a schedule.  A student sitting in a Dual Enrollment course cannot easily drop, switch, or adjust a schedule</a:t>
            </a:r>
          </a:p>
          <a:p>
            <a:pPr lvl="1"/>
            <a:r>
              <a:rPr lang="en-US" dirty="0" smtClean="0"/>
              <a:t>Nationally recognized curriculum and standardized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1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OJT (On-the-Job Training)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Release Program</a:t>
            </a:r>
          </a:p>
          <a:p>
            <a:pPr lvl="1"/>
            <a:r>
              <a:rPr lang="en-US" dirty="0" smtClean="0"/>
              <a:t>Open to Juniors/Seniors</a:t>
            </a:r>
          </a:p>
          <a:p>
            <a:pPr lvl="2"/>
            <a:r>
              <a:rPr lang="en-US" dirty="0" smtClean="0"/>
              <a:t>Must be employed</a:t>
            </a:r>
          </a:p>
          <a:p>
            <a:pPr lvl="2"/>
            <a:r>
              <a:rPr lang="en-US" dirty="0" smtClean="0"/>
              <a:t>Must be co-enrolled into a Agriculture or Business class</a:t>
            </a:r>
          </a:p>
          <a:p>
            <a:pPr lvl="1"/>
            <a:r>
              <a:rPr lang="en-US" dirty="0" smtClean="0"/>
              <a:t>NOT intended for college bound students</a:t>
            </a:r>
          </a:p>
          <a:p>
            <a:pPr lvl="2"/>
            <a:r>
              <a:rPr lang="en-US" dirty="0" smtClean="0"/>
              <a:t>Drop-out prevention</a:t>
            </a:r>
          </a:p>
          <a:p>
            <a:pPr lvl="2"/>
            <a:r>
              <a:rPr lang="en-US" dirty="0" smtClean="0"/>
              <a:t>Low GPA/credit opportunity</a:t>
            </a:r>
          </a:p>
          <a:p>
            <a:pPr lvl="2"/>
            <a:r>
              <a:rPr lang="en-US" dirty="0" smtClean="0"/>
              <a:t>Employability skills</a:t>
            </a:r>
          </a:p>
          <a:p>
            <a:pPr lvl="2"/>
            <a:r>
              <a:rPr lang="en-US" dirty="0" smtClean="0"/>
              <a:t>Unique situations where a student needs to work</a:t>
            </a:r>
          </a:p>
          <a:p>
            <a:pPr lvl="2"/>
            <a:r>
              <a:rPr lang="en-US" dirty="0" smtClean="0"/>
              <a:t>Work with students to help find a job, after a job loss</a:t>
            </a:r>
          </a:p>
        </p:txBody>
      </p:sp>
    </p:spTree>
    <p:extLst>
      <p:ext uri="{BB962C8B-B14F-4D97-AF65-F5344CB8AC3E}">
        <p14:creationId xmlns:p14="http://schemas.microsoft.com/office/powerpoint/2010/main" val="406953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Form: At A Glance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6409" y="1243402"/>
            <a:ext cx="3684425" cy="4195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13" y="1243402"/>
            <a:ext cx="4038185" cy="4795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2898" y="5562989"/>
            <a:ext cx="523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COURSE DESCRIPTIONS</a:t>
            </a:r>
          </a:p>
          <a:p>
            <a:endParaRPr lang="en-US" sz="1200" dirty="0"/>
          </a:p>
          <a:p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://newsome.mysdhc.org/Programs/Navigator%202017-2018.pdf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1310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1</a:t>
            </a:r>
          </a:p>
          <a:p>
            <a:pPr lvl="1"/>
            <a:r>
              <a:rPr lang="en-US" dirty="0" smtClean="0"/>
              <a:t>Choose the difficulty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19" y="2926145"/>
            <a:ext cx="83153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1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Sequence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Choose difficulty (regular or Honors)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Flow Chart </a:t>
            </a:r>
            <a:r>
              <a:rPr lang="en-US" dirty="0" smtClean="0">
                <a:sym typeface="Wingdings" panose="05000000000000000000" pitchFamily="2" charset="2"/>
                <a:hlinkClick r:id="rId2"/>
              </a:rPr>
              <a:t>LINK</a:t>
            </a: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63" y="2970992"/>
            <a:ext cx="59817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883" y="1435511"/>
            <a:ext cx="5341317" cy="44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Biology for all freshman</a:t>
            </a:r>
          </a:p>
          <a:p>
            <a:pPr lvl="2"/>
            <a:r>
              <a:rPr lang="en-US" dirty="0" smtClean="0"/>
              <a:t>Possible exceptions </a:t>
            </a:r>
          </a:p>
          <a:p>
            <a:pPr lvl="3"/>
            <a:r>
              <a:rPr lang="en-US" dirty="0" smtClean="0"/>
              <a:t>Concern for success on Biology EOC</a:t>
            </a:r>
          </a:p>
          <a:p>
            <a:pPr lvl="3"/>
            <a:r>
              <a:rPr lang="en-US" dirty="0" smtClean="0"/>
              <a:t>Agriculture programs encompass a 4 year commitment</a:t>
            </a:r>
          </a:p>
          <a:p>
            <a:pPr lvl="1"/>
            <a:r>
              <a:rPr lang="en-US" dirty="0" smtClean="0"/>
              <a:t>AP Biology</a:t>
            </a:r>
          </a:p>
          <a:p>
            <a:pPr lvl="2"/>
            <a:r>
              <a:rPr lang="en-US" dirty="0" smtClean="0"/>
              <a:t>Highly selective</a:t>
            </a:r>
          </a:p>
          <a:p>
            <a:pPr lvl="2"/>
            <a:r>
              <a:rPr lang="en-US" dirty="0" smtClean="0"/>
              <a:t>Teacher approval only</a:t>
            </a:r>
          </a:p>
          <a:p>
            <a:pPr lvl="3"/>
            <a:r>
              <a:rPr lang="en-US" dirty="0" smtClean="0"/>
              <a:t>No freshman students will be placed into AP Biology</a:t>
            </a:r>
          </a:p>
          <a:p>
            <a:pPr lvl="3"/>
            <a:r>
              <a:rPr lang="en-US" dirty="0" smtClean="0"/>
              <a:t>Teacher will inform us of any candidates that are admitted in</a:t>
            </a:r>
          </a:p>
          <a:p>
            <a:pPr marL="1371600" lvl="3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661" y="1463401"/>
            <a:ext cx="5724525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486" y="3301102"/>
            <a:ext cx="21717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</a:p>
          <a:p>
            <a:r>
              <a:rPr lang="en-US" dirty="0" smtClean="0"/>
              <a:t>GPA</a:t>
            </a:r>
          </a:p>
          <a:p>
            <a:r>
              <a:rPr lang="en-US" dirty="0" smtClean="0"/>
              <a:t>College Preparation/Rigor</a:t>
            </a:r>
          </a:p>
          <a:p>
            <a:r>
              <a:rPr lang="en-US" dirty="0" smtClean="0"/>
              <a:t>Tests (lots of tests)</a:t>
            </a:r>
          </a:p>
          <a:p>
            <a:r>
              <a:rPr lang="en-US" dirty="0" smtClean="0"/>
              <a:t>Scheduling (Programming)</a:t>
            </a:r>
          </a:p>
          <a:p>
            <a:r>
              <a:rPr lang="en-US" dirty="0" smtClean="0"/>
              <a:t>Other opportunities</a:t>
            </a:r>
          </a:p>
          <a:p>
            <a:pPr lvl="1"/>
            <a:r>
              <a:rPr lang="en-US" dirty="0" smtClean="0"/>
              <a:t>Dual Enrollment</a:t>
            </a:r>
          </a:p>
          <a:p>
            <a:pPr lvl="1"/>
            <a:r>
              <a:rPr lang="en-US" dirty="0" smtClean="0"/>
              <a:t>Virtual School</a:t>
            </a:r>
          </a:p>
          <a:p>
            <a:pPr lvl="1"/>
            <a:r>
              <a:rPr lang="en-US" dirty="0" smtClean="0"/>
              <a:t>On-The-Job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6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</a:p>
          <a:p>
            <a:pPr lvl="1"/>
            <a:r>
              <a:rPr lang="en-US" dirty="0" smtClean="0"/>
              <a:t>Three Options</a:t>
            </a:r>
          </a:p>
          <a:p>
            <a:pPr lvl="2"/>
            <a:r>
              <a:rPr lang="en-US" dirty="0" smtClean="0"/>
              <a:t>1) Normal Freshman Social Studies: US Government</a:t>
            </a:r>
          </a:p>
          <a:p>
            <a:pPr lvl="3"/>
            <a:r>
              <a:rPr lang="en-US" dirty="0" smtClean="0"/>
              <a:t>Choose difficulty: Honors or Regular</a:t>
            </a:r>
          </a:p>
          <a:p>
            <a:pPr lvl="2"/>
            <a:r>
              <a:rPr lang="en-US" dirty="0" smtClean="0"/>
              <a:t>2) AP Human Geography</a:t>
            </a:r>
          </a:p>
          <a:p>
            <a:pPr lvl="3"/>
            <a:r>
              <a:rPr lang="en-US" dirty="0" smtClean="0"/>
              <a:t>First AP Opportunity</a:t>
            </a:r>
          </a:p>
          <a:p>
            <a:pPr lvl="3"/>
            <a:r>
              <a:rPr lang="en-US" dirty="0" smtClean="0"/>
              <a:t>Elective only (not required for Graduation)</a:t>
            </a:r>
          </a:p>
          <a:p>
            <a:pPr lvl="2"/>
            <a:r>
              <a:rPr lang="en-US" dirty="0" smtClean="0"/>
              <a:t>3) BOTH AP Human and US Government</a:t>
            </a:r>
          </a:p>
          <a:p>
            <a:pPr lvl="3"/>
            <a:r>
              <a:rPr lang="en-US" dirty="0" smtClean="0"/>
              <a:t>Consumes two periods (7 period school day)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54" y="3284950"/>
            <a:ext cx="5453633" cy="17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16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</a:p>
          <a:p>
            <a:pPr lvl="1"/>
            <a:r>
              <a:rPr lang="en-US" dirty="0" err="1" smtClean="0"/>
              <a:t>Approximiately</a:t>
            </a:r>
            <a:r>
              <a:rPr lang="en-US" dirty="0" smtClean="0"/>
              <a:t> 70% of students at Newsome take an AP Course</a:t>
            </a:r>
          </a:p>
          <a:p>
            <a:pPr lvl="2"/>
            <a:r>
              <a:rPr lang="en-US" dirty="0" smtClean="0"/>
              <a:t>Exposure to critical reading/writing</a:t>
            </a:r>
          </a:p>
          <a:p>
            <a:pPr lvl="2"/>
            <a:r>
              <a:rPr lang="en-US" dirty="0" smtClean="0"/>
              <a:t>School accountability models: “Raising a level”</a:t>
            </a:r>
          </a:p>
          <a:p>
            <a:pPr lvl="1"/>
            <a:r>
              <a:rPr lang="en-US" dirty="0" smtClean="0"/>
              <a:t>Those students that demonstrate a weakness in Reading (not “at grade level” will receive remediation, prior to their next test)</a:t>
            </a:r>
            <a:endParaRPr lang="en-US" dirty="0"/>
          </a:p>
          <a:p>
            <a:pPr lvl="1"/>
            <a:r>
              <a:rPr lang="en-US" dirty="0" smtClean="0"/>
              <a:t>All Freshman will sit for Reading unless parents opt-out of the Reading course</a:t>
            </a:r>
          </a:p>
          <a:p>
            <a:pPr lvl="2"/>
            <a:r>
              <a:rPr lang="en-US" dirty="0" smtClean="0"/>
              <a:t>FORM </a:t>
            </a:r>
            <a:r>
              <a:rPr lang="en-US" dirty="0" smtClean="0">
                <a:hlinkClick r:id="rId2" action="ppaction://hlinkfile"/>
              </a:rPr>
              <a:t>LINK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449" y="5458482"/>
            <a:ext cx="58197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01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Electives</a:t>
            </a:r>
          </a:p>
          <a:p>
            <a:pPr lvl="1"/>
            <a:r>
              <a:rPr lang="en-US" dirty="0" smtClean="0"/>
              <a:t>Spaces provided are for 5 selections</a:t>
            </a:r>
          </a:p>
          <a:p>
            <a:pPr lvl="2"/>
            <a:r>
              <a:rPr lang="en-US" dirty="0" smtClean="0"/>
              <a:t>Not all choices will appear on a student’s schedule</a:t>
            </a:r>
          </a:p>
          <a:p>
            <a:pPr lvl="2"/>
            <a:r>
              <a:rPr lang="en-US" dirty="0" smtClean="0"/>
              <a:t>Remember: 8 period school day with 1 period of lunch (7 classes)</a:t>
            </a:r>
          </a:p>
          <a:p>
            <a:pPr lvl="2"/>
            <a:r>
              <a:rPr lang="en-US" dirty="0" smtClean="0"/>
              <a:t>Semester electives (half year) need to be paired with another semester course</a:t>
            </a:r>
          </a:p>
          <a:p>
            <a:pPr lvl="3"/>
            <a:r>
              <a:rPr lang="en-US" dirty="0" smtClean="0"/>
              <a:t>If US Government is selected, at least one semester course will need to be paired with it</a:t>
            </a:r>
          </a:p>
          <a:p>
            <a:pPr lvl="3"/>
            <a:r>
              <a:rPr lang="en-US" dirty="0" smtClean="0"/>
              <a:t>Please list more than just one semester course; some classes conflict or are full</a:t>
            </a:r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66" y="5170175"/>
            <a:ext cx="3423231" cy="127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93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view (List of courses)</a:t>
            </a:r>
          </a:p>
          <a:p>
            <a:r>
              <a:rPr lang="en-US" dirty="0" smtClean="0"/>
              <a:t>Core courses are not listed, as the counselor will place items that are required for graduation</a:t>
            </a:r>
          </a:p>
          <a:p>
            <a:pPr lvl="1"/>
            <a:r>
              <a:rPr lang="en-US" dirty="0" smtClean="0"/>
              <a:t>Some exceptions for math/science and social studies pathway</a:t>
            </a:r>
          </a:p>
          <a:p>
            <a:pPr lvl="1"/>
            <a:r>
              <a:rPr lang="en-US" dirty="0" smtClean="0"/>
              <a:t>Comments on the back to help guide selections</a:t>
            </a:r>
          </a:p>
          <a:p>
            <a:pPr lvl="1"/>
            <a:r>
              <a:rPr lang="en-US" dirty="0" smtClean="0"/>
              <a:t>Selections will increase for grades 10-12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788" y="3182636"/>
            <a:ext cx="2759817" cy="32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7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000366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Final steps</a:t>
            </a:r>
          </a:p>
          <a:p>
            <a:pPr lvl="1"/>
            <a:r>
              <a:rPr lang="en-US" dirty="0" smtClean="0"/>
              <a:t>1) Read the schedule change procedure</a:t>
            </a:r>
          </a:p>
          <a:p>
            <a:pPr lvl="1"/>
            <a:r>
              <a:rPr lang="en-US" dirty="0" smtClean="0"/>
              <a:t>2) Don’t forget to put your name</a:t>
            </a:r>
          </a:p>
          <a:p>
            <a:pPr lvl="1"/>
            <a:r>
              <a:rPr lang="en-US" dirty="0" smtClean="0"/>
              <a:t>3) Sign the form to validate your selections</a:t>
            </a:r>
          </a:p>
          <a:p>
            <a:pPr lvl="1"/>
            <a:r>
              <a:rPr lang="en-US" dirty="0" smtClean="0"/>
              <a:t>4) Turn forms into your Middle School Counselor</a:t>
            </a:r>
          </a:p>
          <a:p>
            <a:pPr lvl="2"/>
            <a:r>
              <a:rPr lang="en-US" dirty="0" smtClean="0"/>
              <a:t>If you are doing any Virtual classes in the summer between Middle School and High School, the Middle School counselor must approve</a:t>
            </a:r>
          </a:p>
          <a:p>
            <a:pPr lvl="3"/>
            <a:r>
              <a:rPr lang="en-US" dirty="0" smtClean="0"/>
              <a:t>Classes can be selected/approved 6 months ahead of time</a:t>
            </a:r>
          </a:p>
          <a:p>
            <a:pPr lvl="3"/>
            <a:r>
              <a:rPr lang="en-US" dirty="0" smtClean="0"/>
              <a:t>Students/parents need to change their “Academic Profile” to Newsome, so we can see the final grades</a:t>
            </a:r>
          </a:p>
          <a:p>
            <a:pPr lvl="3"/>
            <a:r>
              <a:rPr lang="en-US" dirty="0" smtClean="0"/>
              <a:t>Any course that starts with M/J is a Middle School Course=no high school credit</a:t>
            </a:r>
          </a:p>
          <a:p>
            <a:pPr lvl="2"/>
            <a:r>
              <a:rPr lang="en-US" dirty="0" smtClean="0"/>
              <a:t>If you wish to make any revisions, simply print a new form and write “REVISED” on the form.  Turn into Middle School/High School counselor.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86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Sample Forms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90" y="1968555"/>
            <a:ext cx="5526643" cy="4137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31" y="1935463"/>
            <a:ext cx="6059109" cy="41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86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Non-Honors Schedule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425" y="1548141"/>
            <a:ext cx="2794663" cy="4195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676" y="1548141"/>
            <a:ext cx="312360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8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Mid-Range Schedule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11" y="1506099"/>
            <a:ext cx="3562350" cy="482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931" y="1508398"/>
            <a:ext cx="3291052" cy="4826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2" y="1506098"/>
            <a:ext cx="3036669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28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High-Honors Schedule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5" y="1566862"/>
            <a:ext cx="3505200" cy="4943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153" y="1493289"/>
            <a:ext cx="3605024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5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currently receiving extended time?</a:t>
            </a:r>
          </a:p>
          <a:p>
            <a:pPr lvl="1"/>
            <a:r>
              <a:rPr lang="en-US" dirty="0" smtClean="0"/>
              <a:t>504s and IEPs will continue at the high school level</a:t>
            </a:r>
          </a:p>
          <a:p>
            <a:pPr lvl="2"/>
            <a:r>
              <a:rPr lang="en-US" dirty="0" smtClean="0"/>
              <a:t>State mandated assessments will qualify</a:t>
            </a:r>
          </a:p>
          <a:p>
            <a:pPr lvl="2"/>
            <a:r>
              <a:rPr lang="en-US" dirty="0" smtClean="0"/>
              <a:t>Outside tests (ACT, AP, SAT) must be requested and approved</a:t>
            </a:r>
          </a:p>
          <a:p>
            <a:pPr lvl="3"/>
            <a:r>
              <a:rPr lang="en-US" dirty="0" smtClean="0"/>
              <a:t>This is not an automated process</a:t>
            </a:r>
          </a:p>
          <a:p>
            <a:pPr lvl="3"/>
            <a:r>
              <a:rPr lang="en-US" dirty="0" smtClean="0"/>
              <a:t>Parents must complete a consent </a:t>
            </a:r>
            <a:r>
              <a:rPr lang="en-US" dirty="0" err="1" smtClean="0"/>
              <a:t>form</a:t>
            </a:r>
            <a:r>
              <a:rPr lang="en-US" dirty="0" err="1" smtClean="0">
                <a:sym typeface="Wingdings" panose="05000000000000000000" pitchFamily="2" charset="2"/>
              </a:rPr>
              <a:t>submitted</a:t>
            </a:r>
            <a:r>
              <a:rPr lang="en-US" dirty="0" smtClean="0">
                <a:sym typeface="Wingdings" panose="05000000000000000000" pitchFamily="2" charset="2"/>
              </a:rPr>
              <a:t> to SSD Coordinator for submission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Information: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en-US" dirty="0" smtClean="0">
                <a:sym typeface="Wingdings" panose="05000000000000000000" pitchFamily="2" charset="2"/>
                <a:hlinkClick r:id="rId2"/>
              </a:rPr>
              <a:t>www.collegeboard.org/students-with-disabilities/documentation-guidelines</a:t>
            </a:r>
            <a:endParaRPr lang="en-US" dirty="0" smtClean="0">
              <a:sym typeface="Wingdings" panose="05000000000000000000" pitchFamily="2" charset="2"/>
            </a:endParaRPr>
          </a:p>
          <a:p>
            <a:pPr lvl="4"/>
            <a:r>
              <a:rPr lang="en-US" dirty="0">
                <a:sym typeface="Wingdings" panose="05000000000000000000" pitchFamily="2" charset="2"/>
                <a:hlinkClick r:id="rId3"/>
              </a:rPr>
              <a:t>https://www.collegeboard.org/students-with-disabilities/forms</a:t>
            </a:r>
            <a:endParaRPr lang="en-US" dirty="0">
              <a:sym typeface="Wingdings" panose="05000000000000000000" pitchFamily="2" charset="2"/>
            </a:endParaRP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First test is the Practice SAT (PSAT), traditionally in October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070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24 credits for a Standard Diploma (basics)</a:t>
            </a:r>
          </a:p>
          <a:p>
            <a:pPr lvl="1"/>
            <a:r>
              <a:rPr lang="en-US" dirty="0" smtClean="0"/>
              <a:t>4 English (1, 2, 3, 4)</a:t>
            </a:r>
          </a:p>
          <a:p>
            <a:pPr lvl="1"/>
            <a:r>
              <a:rPr lang="en-US" dirty="0" smtClean="0"/>
              <a:t>4 Math (Algebra 1, Geometry, +2 others)	</a:t>
            </a:r>
          </a:p>
          <a:p>
            <a:pPr lvl="1"/>
            <a:r>
              <a:rPr lang="en-US" dirty="0" smtClean="0"/>
              <a:t>3 Science (Biology+ 2 others of Equally Rigorous difficulty)</a:t>
            </a:r>
          </a:p>
          <a:p>
            <a:pPr lvl="1"/>
            <a:r>
              <a:rPr lang="en-US" dirty="0" smtClean="0"/>
              <a:t>3 Social Science (.5 US Government, 1.0 World History, 1.0 US History, .5 Economics)</a:t>
            </a:r>
          </a:p>
          <a:p>
            <a:pPr lvl="1"/>
            <a:r>
              <a:rPr lang="en-US" dirty="0" smtClean="0"/>
              <a:t>1 Art</a:t>
            </a:r>
          </a:p>
          <a:p>
            <a:pPr lvl="1"/>
            <a:r>
              <a:rPr lang="en-US" dirty="0" smtClean="0"/>
              <a:t>1 Online course (either .5 or 1.0 credits)</a:t>
            </a:r>
          </a:p>
          <a:p>
            <a:pPr lvl="1"/>
            <a:r>
              <a:rPr lang="en-US" dirty="0" smtClean="0"/>
              <a:t>1 HOPE (Health Opportunities Through Physical Education)</a:t>
            </a:r>
          </a:p>
          <a:p>
            <a:pPr lvl="2"/>
            <a:r>
              <a:rPr lang="en-US" dirty="0" smtClean="0"/>
              <a:t>Waiver exists for playing 2 seasons of a sport</a:t>
            </a:r>
          </a:p>
          <a:p>
            <a:pPr lvl="2"/>
            <a:r>
              <a:rPr lang="en-US" dirty="0" smtClean="0"/>
              <a:t>2 Years of ROTC counts as both an Art/HOPE credit, via </a:t>
            </a:r>
            <a:r>
              <a:rPr lang="en-US" smtClean="0"/>
              <a:t>a waiver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840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What?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-supervision of teachers</a:t>
            </a:r>
          </a:p>
          <a:p>
            <a:r>
              <a:rPr lang="en-US" dirty="0" smtClean="0"/>
              <a:t>-attendance/Discipline</a:t>
            </a:r>
          </a:p>
          <a:p>
            <a:r>
              <a:rPr lang="en-US" dirty="0" smtClean="0"/>
              <a:t>-budgets and school management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Registrar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-records requests</a:t>
            </a:r>
          </a:p>
          <a:p>
            <a:r>
              <a:rPr lang="en-US" dirty="0" smtClean="0"/>
              <a:t>-receiving of records</a:t>
            </a:r>
          </a:p>
          <a:p>
            <a:r>
              <a:rPr lang="en-US" dirty="0" smtClean="0"/>
              <a:t>-entry of grades (FLVS/Dual Enrollment)</a:t>
            </a:r>
          </a:p>
          <a:p>
            <a:r>
              <a:rPr lang="en-US" dirty="0" smtClean="0"/>
              <a:t>-processing of new student records (point of contact)</a:t>
            </a:r>
          </a:p>
          <a:p>
            <a:r>
              <a:rPr lang="en-US" dirty="0" smtClean="0"/>
              <a:t>-processing of new student enrollment paperwork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Counselors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smtClean="0"/>
              <a:t>-academic advisement</a:t>
            </a:r>
          </a:p>
          <a:p>
            <a:r>
              <a:rPr lang="en-US" dirty="0" smtClean="0"/>
              <a:t>-emotional-social counseling</a:t>
            </a:r>
          </a:p>
          <a:p>
            <a:r>
              <a:rPr lang="en-US" dirty="0" smtClean="0"/>
              <a:t>-career guidance</a:t>
            </a:r>
          </a:p>
          <a:p>
            <a:r>
              <a:rPr lang="en-US" dirty="0" smtClean="0"/>
              <a:t>-processing of Dual Enrollment paperwork</a:t>
            </a:r>
          </a:p>
          <a:p>
            <a:r>
              <a:rPr lang="en-US" dirty="0" smtClean="0"/>
              <a:t>-student placement (classes)</a:t>
            </a:r>
          </a:p>
          <a:p>
            <a:r>
              <a:rPr lang="en-US" dirty="0" smtClean="0"/>
              <a:t>-record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54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challenges to young people	</a:t>
            </a:r>
          </a:p>
          <a:p>
            <a:pPr lvl="1"/>
            <a:r>
              <a:rPr lang="en-US" dirty="0"/>
              <a:t>CDC Report: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www.cdc.gov/std/stats16/CDC_2016_STDS_Report-for508WebSep21_2017_1644.pdf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Teen Suicide (Child and </a:t>
            </a:r>
            <a:r>
              <a:rPr lang="en-US" dirty="0"/>
              <a:t>Family Services):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www.dcf.state.fl.us/programs/samh/docs/Florida%20Suicide%20Prevention%20Plan%202016-2020.pdf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Substance Use (Child and </a:t>
            </a:r>
            <a:r>
              <a:rPr lang="en-US" dirty="0"/>
              <a:t>Family Services): </a:t>
            </a:r>
            <a:r>
              <a:rPr lang="en-US" dirty="0">
                <a:hlinkClick r:id="rId4"/>
              </a:rPr>
              <a:t>http://www.dcf.state.fl.us/programs/samh/publications/fysas/2016Survey/2016%20FYSAS%20Statewide%20Report.pdf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0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 (College Bound)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24 credits for a Standard Diploma (College Recommendations)</a:t>
            </a:r>
          </a:p>
          <a:p>
            <a:pPr lvl="1"/>
            <a:r>
              <a:rPr lang="en-US" dirty="0" smtClean="0"/>
              <a:t>4 English (1, 2, 3, 4)</a:t>
            </a:r>
          </a:p>
          <a:p>
            <a:pPr lvl="1"/>
            <a:r>
              <a:rPr lang="en-US" dirty="0" smtClean="0"/>
              <a:t>4 Math (Algebra 1, Geometry, +2 others)	</a:t>
            </a:r>
            <a:r>
              <a:rPr lang="en-US" dirty="0" err="1" smtClean="0">
                <a:solidFill>
                  <a:srgbClr val="FF0000"/>
                </a:solidFill>
              </a:rPr>
              <a:t>Alg</a:t>
            </a:r>
            <a:r>
              <a:rPr lang="en-US" dirty="0" smtClean="0">
                <a:solidFill>
                  <a:srgbClr val="FF0000"/>
                </a:solidFill>
              </a:rPr>
              <a:t> 2, Trig, or higher</a:t>
            </a:r>
          </a:p>
          <a:p>
            <a:pPr lvl="1"/>
            <a:r>
              <a:rPr lang="en-US" dirty="0" smtClean="0"/>
              <a:t>3 Science (Biology+ </a:t>
            </a:r>
            <a:r>
              <a:rPr lang="en-US" dirty="0" smtClean="0">
                <a:solidFill>
                  <a:srgbClr val="FF0000"/>
                </a:solidFill>
              </a:rPr>
              <a:t>Chemistry + 2 other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Science</a:t>
            </a:r>
          </a:p>
          <a:p>
            <a:pPr lvl="1"/>
            <a:r>
              <a:rPr lang="en-US" dirty="0" smtClean="0"/>
              <a:t>3 Social Science (.5 US Government, 1.0 World History, 1.0 US History, .5 Economics)</a:t>
            </a:r>
          </a:p>
          <a:p>
            <a:pPr lvl="1"/>
            <a:r>
              <a:rPr lang="en-US" dirty="0" smtClean="0"/>
              <a:t>1 Art</a:t>
            </a:r>
          </a:p>
          <a:p>
            <a:pPr lvl="1"/>
            <a:r>
              <a:rPr lang="en-US" dirty="0" smtClean="0"/>
              <a:t>1 Online course (either .5 or 1.0 credits)</a:t>
            </a:r>
          </a:p>
          <a:p>
            <a:pPr lvl="1"/>
            <a:r>
              <a:rPr lang="en-US" dirty="0" smtClean="0"/>
              <a:t>1 HOPE (Health Opportunities Through Physical Education)</a:t>
            </a:r>
          </a:p>
          <a:p>
            <a:pPr lvl="2"/>
            <a:r>
              <a:rPr lang="en-US" dirty="0" smtClean="0"/>
              <a:t>Waiver exists for playing 2 seasons of a sport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 Years of the same Foreign Language</a:t>
            </a:r>
          </a:p>
        </p:txBody>
      </p:sp>
    </p:spTree>
    <p:extLst>
      <p:ext uri="{BB962C8B-B14F-4D97-AF65-F5344CB8AC3E}">
        <p14:creationId xmlns:p14="http://schemas.microsoft.com/office/powerpoint/2010/main" val="15405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Point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Three GPAs exist</a:t>
            </a:r>
          </a:p>
          <a:p>
            <a:pPr lvl="1"/>
            <a:r>
              <a:rPr lang="en-US" dirty="0" smtClean="0"/>
              <a:t>1) State: only looks at letter Grade (A=4, B=3, C=2,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Maximum GPA of 4.0</a:t>
            </a:r>
          </a:p>
          <a:p>
            <a:pPr lvl="2"/>
            <a:r>
              <a:rPr lang="en-US" dirty="0" smtClean="0"/>
              <a:t>2.0 GPA to graduate; 2.0 GPA to play sports</a:t>
            </a:r>
          </a:p>
          <a:p>
            <a:pPr lvl="1"/>
            <a:r>
              <a:rPr lang="en-US" dirty="0" smtClean="0"/>
              <a:t>2) District: adds bonus points to the State GPA</a:t>
            </a:r>
          </a:p>
          <a:p>
            <a:pPr lvl="2"/>
            <a:r>
              <a:rPr lang="en-US" dirty="0" smtClean="0"/>
              <a:t>.04 per semester of Honors</a:t>
            </a:r>
          </a:p>
          <a:p>
            <a:pPr lvl="2"/>
            <a:r>
              <a:rPr lang="en-US" dirty="0" smtClean="0"/>
              <a:t>.08 per semester of Advanced Placement/Dual Enrollment</a:t>
            </a:r>
          </a:p>
          <a:p>
            <a:pPr lvl="2"/>
            <a:r>
              <a:rPr lang="en-US" dirty="0" smtClean="0"/>
              <a:t>Does not have a maximum number (scale)</a:t>
            </a:r>
          </a:p>
          <a:p>
            <a:pPr lvl="2"/>
            <a:r>
              <a:rPr lang="en-US" u="sng" dirty="0" smtClean="0"/>
              <a:t>Affects class rank</a:t>
            </a:r>
          </a:p>
          <a:p>
            <a:pPr lvl="1"/>
            <a:r>
              <a:rPr lang="en-US" dirty="0" smtClean="0"/>
              <a:t>State University System (SUS): Core classes (</a:t>
            </a:r>
            <a:r>
              <a:rPr lang="en-US" dirty="0" err="1" smtClean="0"/>
              <a:t>Eng</a:t>
            </a:r>
            <a:r>
              <a:rPr lang="en-US" dirty="0" smtClean="0"/>
              <a:t>, Math, </a:t>
            </a:r>
            <a:r>
              <a:rPr lang="en-US" dirty="0" err="1" smtClean="0"/>
              <a:t>Sci</a:t>
            </a:r>
            <a:r>
              <a:rPr lang="en-US" dirty="0" smtClean="0"/>
              <a:t>, SS, FL)</a:t>
            </a:r>
          </a:p>
          <a:p>
            <a:pPr lvl="2"/>
            <a:r>
              <a:rPr lang="en-US" dirty="0" smtClean="0"/>
              <a:t>.5 per year of Honors</a:t>
            </a:r>
          </a:p>
          <a:p>
            <a:pPr lvl="2"/>
            <a:r>
              <a:rPr lang="en-US" dirty="0" smtClean="0"/>
              <a:t>1.0 per year of AP/Dual Enrollment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3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Preparation: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better?</a:t>
            </a:r>
          </a:p>
          <a:p>
            <a:pPr lvl="1"/>
            <a:r>
              <a:rPr lang="en-US" dirty="0" smtClean="0"/>
              <a:t>World History: A  [4.0 State, 4.0 District, 4.0 SUS]</a:t>
            </a:r>
          </a:p>
          <a:p>
            <a:pPr lvl="1"/>
            <a:r>
              <a:rPr lang="en-US" dirty="0" smtClean="0"/>
              <a:t>World History Honors: B [3.0 State, 3.08 District, 3.5 SUS]</a:t>
            </a:r>
          </a:p>
          <a:p>
            <a:pPr lvl="1"/>
            <a:r>
              <a:rPr lang="en-US" dirty="0" smtClean="0"/>
              <a:t>AP World History: C [2.0 State, 2.16 District, 3.0 SUS]</a:t>
            </a:r>
          </a:p>
          <a:p>
            <a:r>
              <a:rPr lang="en-US" dirty="0" smtClean="0"/>
              <a:t>What is better if the grades are all equal?</a:t>
            </a:r>
          </a:p>
          <a:p>
            <a:pPr lvl="1"/>
            <a:r>
              <a:rPr lang="en-US" dirty="0" smtClean="0"/>
              <a:t>World History: A [4.0 State, 4.0 District, 4.0 SUS]</a:t>
            </a:r>
          </a:p>
          <a:p>
            <a:pPr lvl="1"/>
            <a:r>
              <a:rPr lang="en-US" dirty="0" smtClean="0"/>
              <a:t>World History Honors: A [4.0 State, 4.08 District, 4.5 SUS]</a:t>
            </a:r>
          </a:p>
          <a:p>
            <a:pPr lvl="1"/>
            <a:r>
              <a:rPr lang="en-US" dirty="0" smtClean="0"/>
              <a:t>AP World History: A  [4.0 State, 4.16 District, 5.0 SUS]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SHOULD A STUDENT TAKE HARDER CLASSES? IT REALLY DEPENDS ON EACH STUDENT, THEIR GOALS, AND POTENTIAL UNIVERISTY…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9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 Matrix </a:t>
            </a:r>
            <a:r>
              <a:rPr lang="en-US" dirty="0" smtClean="0">
                <a:hlinkClick r:id="rId2"/>
              </a:rPr>
              <a:t>LINK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6952" y="1240221"/>
            <a:ext cx="8975834" cy="52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to drop [COURSE NAME] because I don’t want it to lower my GPA!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Before: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After (with an F):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27" y="3764895"/>
            <a:ext cx="103536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02" y="5476872"/>
            <a:ext cx="103632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0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colleges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PTSA/Newsome Collaboration</a:t>
            </a:r>
          </a:p>
          <a:p>
            <a:pPr lvl="1"/>
            <a:r>
              <a:rPr lang="en-US" dirty="0" smtClean="0"/>
              <a:t>Regular communication</a:t>
            </a:r>
          </a:p>
          <a:p>
            <a:pPr lvl="1"/>
            <a:r>
              <a:rPr lang="en-US" dirty="0" smtClean="0"/>
              <a:t>Senior Schedule advisement: </a:t>
            </a:r>
            <a:r>
              <a:rPr lang="en-US" dirty="0" smtClean="0">
                <a:hlinkClick r:id="rId2"/>
              </a:rPr>
              <a:t>LINK</a:t>
            </a:r>
            <a:endParaRPr lang="en-US" dirty="0" smtClean="0"/>
          </a:p>
          <a:p>
            <a:pPr lvl="2"/>
            <a:r>
              <a:rPr lang="en-US" dirty="0" smtClean="0"/>
              <a:t>RIGOR=Shows you challenge yourself</a:t>
            </a:r>
          </a:p>
          <a:p>
            <a:pPr lvl="2"/>
            <a:r>
              <a:rPr lang="en-US" dirty="0" smtClean="0"/>
              <a:t>GRADES/GPA=Raw performance</a:t>
            </a:r>
          </a:p>
          <a:p>
            <a:pPr lvl="2"/>
            <a:r>
              <a:rPr lang="en-US" dirty="0" smtClean="0"/>
              <a:t>CLASS RANK=Comparison </a:t>
            </a:r>
            <a:r>
              <a:rPr lang="en-US" smtClean="0"/>
              <a:t>to peers</a:t>
            </a:r>
            <a:endParaRPr lang="en-US" dirty="0" smtClean="0"/>
          </a:p>
          <a:p>
            <a:pPr lvl="2"/>
            <a:r>
              <a:rPr lang="en-US" dirty="0" smtClean="0"/>
              <a:t>TEST SCORES=Standard measurements</a:t>
            </a:r>
          </a:p>
          <a:p>
            <a:pPr lvl="2"/>
            <a:r>
              <a:rPr lang="en-US" dirty="0" smtClean="0"/>
              <a:t>SCHOOL COMMUNITY=Intangibles, character, athletics, life balance, etc.</a:t>
            </a:r>
          </a:p>
          <a:p>
            <a:pPr lvl="2"/>
            <a:r>
              <a:rPr lang="en-US" dirty="0" smtClean="0"/>
              <a:t>OTHER: ??? (Interview, essays, recommendations,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46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960</TotalTime>
  <Words>1486</Words>
  <Application>Microsoft Office PowerPoint</Application>
  <PresentationFormat>Widescreen</PresentationFormat>
  <Paragraphs>242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Wingdings</vt:lpstr>
      <vt:lpstr>Wingdings 3</vt:lpstr>
      <vt:lpstr>Ion</vt:lpstr>
      <vt:lpstr>Newsome High School</vt:lpstr>
      <vt:lpstr>Basics of High School</vt:lpstr>
      <vt:lpstr>Credits</vt:lpstr>
      <vt:lpstr>Credits (College Bound)</vt:lpstr>
      <vt:lpstr>Grade Point Average</vt:lpstr>
      <vt:lpstr>College Preparation: Simulation</vt:lpstr>
      <vt:lpstr>SUS Matrix LINK</vt:lpstr>
      <vt:lpstr>College Preparation</vt:lpstr>
      <vt:lpstr>What do colleges want?</vt:lpstr>
      <vt:lpstr>Florida State Example</vt:lpstr>
      <vt:lpstr>Course Selections (Summation) </vt:lpstr>
      <vt:lpstr>Virtual Options/Dual Enrollment</vt:lpstr>
      <vt:lpstr>Dual Enrollment https://www.hccfl.edu/dualenrollment</vt:lpstr>
      <vt:lpstr>Advanced Placement Source:https://secure-media.collegeboard.org/digitalServices/pdf/research/2017/2017-Score-Distribution-All-Subjects.pdf</vt:lpstr>
      <vt:lpstr>OJT (On-the-Job Training)  </vt:lpstr>
      <vt:lpstr>Schedule Form: At A Glance</vt:lpstr>
      <vt:lpstr>Completing the Form</vt:lpstr>
      <vt:lpstr>Completing the Form</vt:lpstr>
      <vt:lpstr>Completing the Form</vt:lpstr>
      <vt:lpstr>Completing the Form</vt:lpstr>
      <vt:lpstr>Completing the Form</vt:lpstr>
      <vt:lpstr>Completing the Form</vt:lpstr>
      <vt:lpstr>Completing the Form</vt:lpstr>
      <vt:lpstr>Completing the Form</vt:lpstr>
      <vt:lpstr>Completed Sample Forms</vt:lpstr>
      <vt:lpstr>Sample Non-Honors Schedule</vt:lpstr>
      <vt:lpstr>Sample Mid-Range Schedule</vt:lpstr>
      <vt:lpstr>Sample High-Honors Schedule</vt:lpstr>
      <vt:lpstr>Final Thoughts </vt:lpstr>
      <vt:lpstr>Who Does What?</vt:lpstr>
      <vt:lpstr>Final Thoughts</vt:lpstr>
    </vt:vector>
  </TitlesOfParts>
  <Company>HCPS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Newsome High School</dc:title>
  <dc:creator>Administrator</dc:creator>
  <cp:lastModifiedBy>Administrator</cp:lastModifiedBy>
  <cp:revision>45</cp:revision>
  <dcterms:created xsi:type="dcterms:W3CDTF">2017-10-26T17:25:01Z</dcterms:created>
  <dcterms:modified xsi:type="dcterms:W3CDTF">2017-12-04T18:44:48Z</dcterms:modified>
</cp:coreProperties>
</file>